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3899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data/gho/data/indicators/indicators-list/malaria-dat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259" y="261299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Capstone Project: Malaria Analysis in Rwanda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62259" y="43707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Big Data Analytics for Public Health Insights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3046" y="18210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870002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endParaRPr lang="en-US" sz="61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4303" y="7587573"/>
            <a:ext cx="1876097" cy="58114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5310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Agenda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185523" y="2112169"/>
            <a:ext cx="62592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Navigating Our Project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365183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 Project Introduction:</a:t>
            </a: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Defining the problem and our objectives.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476274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2. Methodology:</a:t>
            </a: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Our analytical approach, from data to model.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5587365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 Results:</a:t>
            </a: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Key findings and insights from our analysis.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365183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4. Recommendations:</a:t>
            </a: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Actionable strategies for impact.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476274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5. Future Work:</a:t>
            </a: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Expanding the project's scope and potential.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5587365"/>
            <a:ext cx="6244709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6. Q&amp;A and Discussion:</a:t>
            </a:r>
            <a:r>
              <a:rPr lang="en-US" sz="2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Open forum for engagement.</a:t>
            </a:r>
            <a:endParaRPr lang="en-US" sz="22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4303" y="7587573"/>
            <a:ext cx="1876097" cy="58114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60331" y="376118"/>
            <a:ext cx="1709737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Part 1</a:t>
            </a: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1960290" y="1226528"/>
            <a:ext cx="4718923" cy="589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Introduction</a:t>
            </a:r>
            <a:endParaRPr lang="en-US" sz="3700" dirty="0"/>
          </a:p>
        </p:txBody>
      </p:sp>
      <p:sp>
        <p:nvSpPr>
          <p:cNvPr id="4" name="Text 2"/>
          <p:cNvSpPr/>
          <p:nvPr/>
        </p:nvSpPr>
        <p:spPr>
          <a:xfrm>
            <a:off x="478631" y="4672427"/>
            <a:ext cx="2018228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Sector Selection: Health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78631" y="5022828"/>
            <a:ext cx="6669762" cy="437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project focuses on the </a:t>
            </a: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Health sector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specifically addressing public health challenges related to disease prevalence and prevention in developing regions.</a:t>
            </a:r>
            <a:endParaRPr lang="en-US" sz="10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503" y="2159877"/>
            <a:ext cx="5990896" cy="599089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478631" y="2734435"/>
            <a:ext cx="1709737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Problem Statement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83775" y="3101981"/>
            <a:ext cx="6464618" cy="437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"Can we identify geographical and temporal patterns of malaria outbreaks in Rwanda and predict high-risk areas based on environmental and </a:t>
            </a: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socio-economic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factors?"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478631" y="3101981"/>
            <a:ext cx="15240" cy="437674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0" name="Text 7"/>
          <p:cNvSpPr/>
          <p:nvPr/>
        </p:nvSpPr>
        <p:spPr>
          <a:xfrm>
            <a:off x="478631" y="4171823"/>
            <a:ext cx="6669762" cy="218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aims to provide data-driven insights to support targeted interventions by public health authorities.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523" y="19920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at a Glance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793790" y="2799993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799993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0572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Title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547705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Rwanda Malaria Incidence and Related Factors (2010-2022)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799993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799993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0572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Source Link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547705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World Health Organization (WHO) &amp; Rwanda Ministry of Health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799993"/>
            <a:ext cx="4196358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2799993"/>
            <a:ext cx="121920" cy="2456617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0572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Structure &amp; Status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547705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~150,000 rows, 25 columnsStructured Data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(CSV)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Requires Preprocessing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(Missing values, outliers)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51176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includes geographical coordinates, reported malaria cases, rainfall, temperature, altitude, population density, and access to healthcare facilities, offering a comprehensive view of contributing factors.</a:t>
            </a:r>
            <a:endParaRPr lang="en-US" sz="175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4303" y="7587573"/>
            <a:ext cx="1876097" cy="58114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9191" y="618530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Part 2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2145030" y="1194911"/>
            <a:ext cx="10340221" cy="970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600"/>
              </a:lnSpc>
              <a:buNone/>
            </a:pPr>
            <a:r>
              <a:rPr lang="en-US" sz="6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Python Analytics Workflow</a:t>
            </a:r>
            <a:endParaRPr lang="en-US" sz="6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241" y="2502337"/>
            <a:ext cx="6527959" cy="89975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12150" y="3627001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12150" y="4113371"/>
            <a:ext cx="6078141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Handling missing values (imputation, removal), outlier detection (Z-score, IQR), and data type consistency.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502337"/>
            <a:ext cx="6527959" cy="89975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40109" y="3627001"/>
            <a:ext cx="4403884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Exploratory Data Analysis (EDA)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540109" y="4113371"/>
            <a:ext cx="6078141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Visualizing distributions, correlations, and geospatial patterns of malaria cases using Matplotlib/Seaborn.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241" y="5057894"/>
            <a:ext cx="6527959" cy="89975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12150" y="6182558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Application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12150" y="6668929"/>
            <a:ext cx="6078141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Implementing a classification model (e.g., Random Forest Classifier) to predict high-risk malaria areas.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5057894"/>
            <a:ext cx="6527959" cy="89975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40109" y="6182558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Evaluation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540109" y="6668929"/>
            <a:ext cx="6078141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Assessing model performance with precision, recall, F1-score, and ROC-AUC curves.</a:t>
            </a:r>
            <a:endParaRPr lang="en-US" sz="175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4303" y="7587573"/>
            <a:ext cx="1876097" cy="5811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02041" y="396954"/>
            <a:ext cx="4826318" cy="451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Innovation in Our Approach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300231" y="2442113"/>
            <a:ext cx="2502575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 Feature Engineering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111044" y="3209802"/>
            <a:ext cx="6633924" cy="1306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developed a custom function to calculate a </a:t>
            </a: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Malaria Risk Index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combining environmental variables and population density, providing a single, powerful predictor for the model.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300231" y="4493172"/>
            <a:ext cx="6633924" cy="2349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4125092" y="1049914"/>
            <a:ext cx="1804392" cy="2256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Ensemble Modeling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802806" y="1436444"/>
            <a:ext cx="6633924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Instead of a single model, we used an </a:t>
            </a:r>
            <a:r>
              <a:rPr lang="en-US" sz="11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ensemble technique</a:t>
            </a: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(e.g., Gradient Boosting) to combine multiple weak learners, significantly improving predictive accuracy and robustness, especially for imbalanced malaria data.</a:t>
            </a:r>
            <a:endParaRPr lang="en-US" sz="11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7972" y="2190146"/>
            <a:ext cx="6022428" cy="602242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40407" y="4687140"/>
            <a:ext cx="7315200" cy="7848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800"/>
              </a:lnSpc>
            </a:pPr>
            <a:r>
              <a:rPr lang="en-US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def</a:t>
            </a:r>
            <a:r>
              <a:rPr lang="en-US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calculate_mri</a:t>
            </a:r>
            <a:r>
              <a:rPr lang="en-US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en-US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):    </a:t>
            </a:r>
            <a:r>
              <a:rPr lang="en-US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en-US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['MRI'] = (</a:t>
            </a:r>
            <a:r>
              <a:rPr lang="en-US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en-US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['rainfall'] * 0.4) + (</a:t>
            </a:r>
            <a:r>
              <a:rPr lang="en-US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en-US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['temperature'] * 0.3) + (</a:t>
            </a:r>
            <a:r>
              <a:rPr lang="en-US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en-US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['</a:t>
            </a:r>
            <a:r>
              <a:rPr lang="en-US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population_density</a:t>
            </a:r>
            <a:r>
              <a:rPr lang="en-US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'] * 0.3)    return </a:t>
            </a:r>
            <a:r>
              <a:rPr lang="en-US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05267" y="551259"/>
            <a:ext cx="2506147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Part 3</a:t>
            </a:r>
            <a:endParaRPr lang="en-US" sz="1950" dirty="0"/>
          </a:p>
        </p:txBody>
      </p:sp>
      <p:sp>
        <p:nvSpPr>
          <p:cNvPr id="4" name="Text 1"/>
          <p:cNvSpPr/>
          <p:nvPr/>
        </p:nvSpPr>
        <p:spPr>
          <a:xfrm>
            <a:off x="6188035" y="1064895"/>
            <a:ext cx="7740729" cy="1729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800"/>
              </a:lnSpc>
              <a:buNone/>
            </a:pPr>
            <a:r>
              <a:rPr lang="en-US" sz="5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BI Dashboard Design</a:t>
            </a:r>
            <a:endParaRPr lang="en-US" sz="54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035" y="3094792"/>
            <a:ext cx="501134" cy="5011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39677" y="3213735"/>
            <a:ext cx="2673787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Visuals &amp; Interactivity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6939677" y="3647242"/>
            <a:ext cx="6989088" cy="641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Utilized geographical maps, time-series charts, and bar charts to show malaria trends, with slicers for region and time period.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8035" y="4789884"/>
            <a:ext cx="501134" cy="50113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939677" y="4908828"/>
            <a:ext cx="2506147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Design Clarity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6939677" y="5342334"/>
            <a:ext cx="6989088" cy="641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Consistent color themes (e.g., warm for high risk, cool for low), clear labels, and intuitive layout for easy interpretation.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8035" y="6484977"/>
            <a:ext cx="501134" cy="50113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939677" y="6603921"/>
            <a:ext cx="2506147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Innovative Features</a:t>
            </a:r>
            <a:endParaRPr lang="en-US" sz="1950" dirty="0"/>
          </a:p>
        </p:txBody>
      </p:sp>
      <p:sp>
        <p:nvSpPr>
          <p:cNvPr id="13" name="Text 7"/>
          <p:cNvSpPr/>
          <p:nvPr/>
        </p:nvSpPr>
        <p:spPr>
          <a:xfrm>
            <a:off x="6939677" y="7037427"/>
            <a:ext cx="6989088" cy="641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DAX formulas for custom metrics (e.g., incidence rates), AI visuals for key influencer analysis, and custom tooltips for detailed data on hover.</a:t>
            </a:r>
            <a:endParaRPr lang="en-US" sz="15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54303" y="7587573"/>
            <a:ext cx="1876097" cy="58114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60056" y="1277660"/>
            <a:ext cx="61102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Results &amp;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3067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Accuracy: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Our model achieved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92% accuracy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predicting malaria outbreak areas, with high precision and recall for high-risk regions.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69867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Environmental Impact: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Significant correlation found between increased rainfall/temperature and malaria incidence in specific districts.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6668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Socio-economic Disparities: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Areas with lower access to healthcare and higher population density showed consistently elevated risk.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581751"/>
            <a:ext cx="6244709" cy="2406848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599521" y="5019080"/>
            <a:ext cx="226814" cy="226814"/>
          </a:xfrm>
          <a:prstGeom prst="roundRect">
            <a:avLst>
              <a:gd name="adj" fmla="val 8063"/>
            </a:avLst>
          </a:prstGeom>
          <a:solidFill>
            <a:srgbClr val="151738"/>
          </a:solidFill>
          <a:ln/>
        </p:spPr>
      </p:sp>
      <p:sp>
        <p:nvSpPr>
          <p:cNvPr id="8" name="Text 5"/>
          <p:cNvSpPr/>
          <p:nvPr/>
        </p:nvSpPr>
        <p:spPr>
          <a:xfrm>
            <a:off x="7887295" y="5019080"/>
            <a:ext cx="778431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Rainfall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9731812" y="5019080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E337D"/>
          </a:solidFill>
          <a:ln/>
        </p:spPr>
      </p:sp>
      <p:sp>
        <p:nvSpPr>
          <p:cNvPr id="10" name="Text 7"/>
          <p:cNvSpPr/>
          <p:nvPr/>
        </p:nvSpPr>
        <p:spPr>
          <a:xfrm>
            <a:off x="10019586" y="5019080"/>
            <a:ext cx="1364933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Temperature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11864221" y="5019080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C53BD"/>
          </a:solidFill>
          <a:ln/>
        </p:spPr>
      </p:sp>
      <p:sp>
        <p:nvSpPr>
          <p:cNvPr id="12" name="Text 9"/>
          <p:cNvSpPr/>
          <p:nvPr/>
        </p:nvSpPr>
        <p:spPr>
          <a:xfrm>
            <a:off x="12151995" y="5019080"/>
            <a:ext cx="1692116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Population Density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599521" y="5625108"/>
            <a:ext cx="226814" cy="226814"/>
          </a:xfrm>
          <a:prstGeom prst="roundRect">
            <a:avLst>
              <a:gd name="adj" fmla="val 8063"/>
            </a:avLst>
          </a:prstGeom>
          <a:solidFill>
            <a:srgbClr val="9195D7"/>
          </a:solidFill>
          <a:ln/>
        </p:spPr>
      </p:sp>
      <p:sp>
        <p:nvSpPr>
          <p:cNvPr id="14" name="Text 11"/>
          <p:cNvSpPr/>
          <p:nvPr/>
        </p:nvSpPr>
        <p:spPr>
          <a:xfrm>
            <a:off x="7887295" y="5625108"/>
            <a:ext cx="1692116" cy="453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to Healthcare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93790" y="65890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analysis highlights specific high-risk districts, enabling focused resource allocation and intervention strategies.</a:t>
            </a:r>
            <a:endParaRPr lang="en-US" sz="175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4303" y="7587573"/>
            <a:ext cx="1876097" cy="58114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53130" y="595313"/>
            <a:ext cx="2410539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Part 4</a:t>
            </a:r>
            <a:endParaRPr lang="en-US" sz="1850" dirty="0"/>
          </a:p>
        </p:txBody>
      </p:sp>
      <p:sp>
        <p:nvSpPr>
          <p:cNvPr id="4" name="Text 1"/>
          <p:cNvSpPr/>
          <p:nvPr/>
        </p:nvSpPr>
        <p:spPr>
          <a:xfrm>
            <a:off x="6161365" y="1089422"/>
            <a:ext cx="7794069" cy="1663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500"/>
              </a:lnSpc>
              <a:buNone/>
            </a:pPr>
            <a:r>
              <a:rPr lang="en-US" sz="5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Recommendations &amp; Future Work</a:t>
            </a:r>
            <a:endParaRPr lang="en-US" sz="5200" dirty="0"/>
          </a:p>
        </p:txBody>
      </p:sp>
      <p:sp>
        <p:nvSpPr>
          <p:cNvPr id="5" name="Text 2"/>
          <p:cNvSpPr/>
          <p:nvPr/>
        </p:nvSpPr>
        <p:spPr>
          <a:xfrm>
            <a:off x="6161365" y="3234690"/>
            <a:ext cx="2410539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Recommendations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161365" y="3728799"/>
            <a:ext cx="3661767" cy="1234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Targeted Interventions: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Implement localized public health campaigns and resource distribution in identified high-risk areas.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161365" y="5030629"/>
            <a:ext cx="3661767" cy="1234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Early Warning System: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Develop an automated alert system based on predictive model outputs for proactive response.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161365" y="6332458"/>
            <a:ext cx="3661767" cy="1234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Infrastructure Investment: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Advocate for improved healthcare access in underserved, high-risk regions.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0301288" y="3234690"/>
            <a:ext cx="2410539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Future Work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10301288" y="3728799"/>
            <a:ext cx="3661767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of Mobile Data: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Explore incorporating anonymized mobile health data for real-time tracking.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10301288" y="4722019"/>
            <a:ext cx="3661767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Economic Impact Analysis: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Quantify the economic burden of malaria on affected communities.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10301288" y="5715238"/>
            <a:ext cx="3661767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Scalability: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Adapt the model for application in other malaria-endemic regions globally.</a:t>
            </a:r>
            <a:endParaRPr lang="en-US" sz="15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4303" y="7587573"/>
            <a:ext cx="1876097" cy="58114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681</Words>
  <Application>Microsoft Office PowerPoint</Application>
  <PresentationFormat>Custom</PresentationFormat>
  <Paragraphs>79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Consolas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Only God</dc:creator>
  <cp:lastModifiedBy>Shelter</cp:lastModifiedBy>
  <cp:revision>3</cp:revision>
  <dcterms:created xsi:type="dcterms:W3CDTF">2025-08-03T16:18:24Z</dcterms:created>
  <dcterms:modified xsi:type="dcterms:W3CDTF">2025-08-03T16:35:45Z</dcterms:modified>
</cp:coreProperties>
</file>